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3009900" cy="3009900"/>
  <p:notesSz cx="6858000" cy="9144000"/>
  <p:embeddedFontLst>
    <p:embeddedFont>
      <p:font typeface="Rockstone" charset="1" panose="00000000000000000000"/>
      <p:regular r:id="rId18"/>
    </p:embeddedFont>
    <p:embeddedFont>
      <p:font typeface="Lovelo" charset="1" panose="02000000000000000000"/>
      <p:regular r:id="rId19"/>
    </p:embeddedFont>
    <p:embeddedFont>
      <p:font typeface="Playwrite US Trad" charset="1" panose="00000000000000000000"/>
      <p:regular r:id="rId20"/>
    </p:embeddedFont>
    <p:embeddedFont>
      <p:font typeface="Courier Prime Italics" charset="1" panose="00000509000000000000"/>
      <p:regular r:id="rId21"/>
    </p:embeddedFont>
    <p:embeddedFont>
      <p:font typeface="Courier Prime" charset="1" panose="00000509000000000000"/>
      <p:regular r:id="rId22"/>
    </p:embeddedFont>
    <p:embeddedFont>
      <p:font typeface="Courier Prime Bold" charset="1" panose="00000809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22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30030">
            <a:off x="565198" y="977018"/>
            <a:ext cx="580465" cy="1261880"/>
          </a:xfrm>
          <a:custGeom>
            <a:avLst/>
            <a:gdLst/>
            <a:ahLst/>
            <a:cxnLst/>
            <a:rect r="r" b="b" t="t" l="l"/>
            <a:pathLst>
              <a:path h="1261880" w="580465">
                <a:moveTo>
                  <a:pt x="0" y="0"/>
                </a:moveTo>
                <a:lnTo>
                  <a:pt x="580465" y="0"/>
                </a:lnTo>
                <a:lnTo>
                  <a:pt x="580465" y="1261880"/>
                </a:lnTo>
                <a:lnTo>
                  <a:pt x="0" y="126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150007">
            <a:off x="223150" y="760396"/>
            <a:ext cx="1170813" cy="1425246"/>
          </a:xfrm>
          <a:custGeom>
            <a:avLst/>
            <a:gdLst/>
            <a:ahLst/>
            <a:cxnLst/>
            <a:rect r="r" b="b" t="t" l="l"/>
            <a:pathLst>
              <a:path h="1425246" w="1170813">
                <a:moveTo>
                  <a:pt x="0" y="0"/>
                </a:moveTo>
                <a:lnTo>
                  <a:pt x="1170813" y="0"/>
                </a:lnTo>
                <a:lnTo>
                  <a:pt x="1170813" y="1425247"/>
                </a:lnTo>
                <a:lnTo>
                  <a:pt x="0" y="142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17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61829" y="995981"/>
            <a:ext cx="1278494" cy="954076"/>
          </a:xfrm>
          <a:custGeom>
            <a:avLst/>
            <a:gdLst/>
            <a:ahLst/>
            <a:cxnLst/>
            <a:rect r="r" b="b" t="t" l="l"/>
            <a:pathLst>
              <a:path h="954076" w="1278494">
                <a:moveTo>
                  <a:pt x="1278495" y="0"/>
                </a:moveTo>
                <a:lnTo>
                  <a:pt x="0" y="0"/>
                </a:lnTo>
                <a:lnTo>
                  <a:pt x="0" y="954077"/>
                </a:lnTo>
                <a:lnTo>
                  <a:pt x="1278495" y="954077"/>
                </a:lnTo>
                <a:lnTo>
                  <a:pt x="12784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5335" y="95038"/>
            <a:ext cx="2299229" cy="772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2787" spc="236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Cadrage &amp;</a:t>
            </a:r>
          </a:p>
          <a:p>
            <a:pPr algn="ctr">
              <a:lnSpc>
                <a:spcPts val="2759"/>
              </a:lnSpc>
            </a:pPr>
            <a:r>
              <a:rPr lang="en-US" sz="2787" spc="236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induction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284" y="2108655"/>
            <a:ext cx="2899332" cy="80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2919" spc="105">
                <a:solidFill>
                  <a:srgbClr val="FFFFFF"/>
                </a:solidFill>
                <a:latin typeface="Rockstone"/>
                <a:ea typeface="Rockstone"/>
                <a:cs typeface="Rockstone"/>
                <a:sym typeface="Rockstone"/>
              </a:rPr>
              <a:t>des heuristiques limitées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118" y="894228"/>
            <a:ext cx="1345430" cy="1569015"/>
          </a:xfrm>
          <a:custGeom>
            <a:avLst/>
            <a:gdLst/>
            <a:ahLst/>
            <a:cxnLst/>
            <a:rect r="r" b="b" t="t" l="l"/>
            <a:pathLst>
              <a:path h="1569015" w="1345430">
                <a:moveTo>
                  <a:pt x="0" y="0"/>
                </a:moveTo>
                <a:lnTo>
                  <a:pt x="1345430" y="0"/>
                </a:lnTo>
                <a:lnTo>
                  <a:pt x="1345430" y="1569015"/>
                </a:lnTo>
                <a:lnTo>
                  <a:pt x="0" y="1569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8458" y="641295"/>
            <a:ext cx="472985" cy="505866"/>
          </a:xfrm>
          <a:custGeom>
            <a:avLst/>
            <a:gdLst/>
            <a:ahLst/>
            <a:cxnLst/>
            <a:rect r="r" b="b" t="t" l="l"/>
            <a:pathLst>
              <a:path h="505866" w="472985">
                <a:moveTo>
                  <a:pt x="0" y="0"/>
                </a:moveTo>
                <a:lnTo>
                  <a:pt x="472984" y="0"/>
                </a:lnTo>
                <a:lnTo>
                  <a:pt x="472984" y="505866"/>
                </a:lnTo>
                <a:lnTo>
                  <a:pt x="0" y="505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213" y="91342"/>
            <a:ext cx="3078529" cy="457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"/>
              </a:lnSpc>
            </a:pPr>
            <a:r>
              <a:rPr lang="en-US" b="true" sz="1814" spc="-179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“La dinde induisit </a:t>
            </a:r>
          </a:p>
          <a:p>
            <a:pPr algn="ctr">
              <a:lnSpc>
                <a:spcPts val="1795"/>
              </a:lnSpc>
            </a:pPr>
            <a:r>
              <a:rPr lang="en-US" b="true" sz="1814" spc="-179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la conclusion  suivante: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441" y="2461209"/>
            <a:ext cx="2871017" cy="50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2"/>
              </a:lnSpc>
            </a:pPr>
            <a:r>
              <a:rPr lang="en-US" b="true" sz="1779" spc="-176">
                <a:solidFill>
                  <a:srgbClr val="FFDA3C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 Je suis toujours nourrie à 9h00 du matin."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122" y="93559"/>
            <a:ext cx="569165" cy="1323639"/>
          </a:xfrm>
          <a:custGeom>
            <a:avLst/>
            <a:gdLst/>
            <a:ahLst/>
            <a:cxnLst/>
            <a:rect r="r" b="b" t="t" l="l"/>
            <a:pathLst>
              <a:path h="1323639" w="569165">
                <a:moveTo>
                  <a:pt x="0" y="0"/>
                </a:moveTo>
                <a:lnTo>
                  <a:pt x="569164" y="0"/>
                </a:lnTo>
                <a:lnTo>
                  <a:pt x="569164" y="1323639"/>
                </a:lnTo>
                <a:lnTo>
                  <a:pt x="0" y="1323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186502">
            <a:off x="1175897" y="749389"/>
            <a:ext cx="1278494" cy="954076"/>
          </a:xfrm>
          <a:custGeom>
            <a:avLst/>
            <a:gdLst/>
            <a:ahLst/>
            <a:cxnLst/>
            <a:rect r="r" b="b" t="t" l="l"/>
            <a:pathLst>
              <a:path h="954076" w="1278494">
                <a:moveTo>
                  <a:pt x="1278494" y="0"/>
                </a:moveTo>
                <a:lnTo>
                  <a:pt x="0" y="0"/>
                </a:lnTo>
                <a:lnTo>
                  <a:pt x="0" y="954076"/>
                </a:lnTo>
                <a:lnTo>
                  <a:pt x="1278494" y="954076"/>
                </a:lnTo>
                <a:lnTo>
                  <a:pt x="12784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6286" y="93559"/>
            <a:ext cx="472985" cy="505866"/>
          </a:xfrm>
          <a:custGeom>
            <a:avLst/>
            <a:gdLst/>
            <a:ahLst/>
            <a:cxnLst/>
            <a:rect r="r" b="b" t="t" l="l"/>
            <a:pathLst>
              <a:path h="505866" w="472985">
                <a:moveTo>
                  <a:pt x="0" y="0"/>
                </a:moveTo>
                <a:lnTo>
                  <a:pt x="472985" y="0"/>
                </a:lnTo>
                <a:lnTo>
                  <a:pt x="472985" y="505866"/>
                </a:lnTo>
                <a:lnTo>
                  <a:pt x="0" y="505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464" y="124736"/>
            <a:ext cx="853254" cy="949379"/>
          </a:xfrm>
          <a:custGeom>
            <a:avLst/>
            <a:gdLst/>
            <a:ahLst/>
            <a:cxnLst/>
            <a:rect r="r" b="b" t="t" l="l"/>
            <a:pathLst>
              <a:path h="949379" w="853254">
                <a:moveTo>
                  <a:pt x="0" y="0"/>
                </a:moveTo>
                <a:lnTo>
                  <a:pt x="853254" y="0"/>
                </a:lnTo>
                <a:lnTo>
                  <a:pt x="853254" y="949378"/>
                </a:lnTo>
                <a:lnTo>
                  <a:pt x="0" y="9493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477" y="921801"/>
            <a:ext cx="937311" cy="304626"/>
          </a:xfrm>
          <a:custGeom>
            <a:avLst/>
            <a:gdLst/>
            <a:ahLst/>
            <a:cxnLst/>
            <a:rect r="r" b="b" t="t" l="l"/>
            <a:pathLst>
              <a:path h="304626" w="937311">
                <a:moveTo>
                  <a:pt x="0" y="0"/>
                </a:moveTo>
                <a:lnTo>
                  <a:pt x="937311" y="0"/>
                </a:lnTo>
                <a:lnTo>
                  <a:pt x="937311" y="304626"/>
                </a:lnTo>
                <a:lnTo>
                  <a:pt x="0" y="3046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5973" y="1700478"/>
            <a:ext cx="2863927" cy="100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755" spc="-173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“Or, cette conclusion </a:t>
            </a:r>
          </a:p>
          <a:p>
            <a:pPr algn="ctr">
              <a:lnSpc>
                <a:spcPts val="1965"/>
              </a:lnSpc>
            </a:pPr>
            <a:r>
              <a:rPr lang="en-US" sz="1755" spc="-173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 révéla fausse quand, </a:t>
            </a:r>
          </a:p>
          <a:p>
            <a:pPr algn="ctr">
              <a:lnSpc>
                <a:spcPts val="1965"/>
              </a:lnSpc>
            </a:pPr>
            <a:r>
              <a:rPr lang="en-US" sz="1755" spc="-173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un jour de Noël, </a:t>
            </a:r>
          </a:p>
          <a:p>
            <a:pPr algn="ctr">
              <a:lnSpc>
                <a:spcPts val="1965"/>
              </a:lnSpc>
            </a:pPr>
            <a:r>
              <a:rPr lang="en-US" sz="1755" spc="-173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à la même heure,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77" y="2688149"/>
            <a:ext cx="2954945" cy="26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5"/>
              </a:lnSpc>
            </a:pPr>
            <a:r>
              <a:rPr lang="en-US" b="true" sz="1853" spc="-120">
                <a:solidFill>
                  <a:srgbClr val="F10808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on lui tordit le cou.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8910" y="2678624"/>
            <a:ext cx="232505" cy="265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755" spc="-173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6722" y="1150520"/>
            <a:ext cx="1923644" cy="69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2"/>
              </a:lnSpc>
            </a:pPr>
            <a:r>
              <a:rPr lang="en-US" sz="1578" spc="-5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Relisez les </a:t>
            </a:r>
            <a:r>
              <a:rPr lang="en-US" sz="1578" spc="-55" u="sng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Essais philosophiques</a:t>
            </a:r>
            <a:r>
              <a:rPr lang="en-US" sz="1578" spc="-55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 de Bertrand Russell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333" y="2205154"/>
            <a:ext cx="1477849" cy="70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4"/>
              </a:lnSpc>
            </a:pPr>
            <a:r>
              <a:rPr lang="en-US" sz="1562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Suivez-moi pour ne rien manquer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31509" y="1849855"/>
            <a:ext cx="1762025" cy="1762025"/>
          </a:xfrm>
          <a:custGeom>
            <a:avLst/>
            <a:gdLst/>
            <a:ahLst/>
            <a:cxnLst/>
            <a:rect r="r" b="b" t="t" l="l"/>
            <a:pathLst>
              <a:path h="1762025" w="1762025">
                <a:moveTo>
                  <a:pt x="0" y="0"/>
                </a:moveTo>
                <a:lnTo>
                  <a:pt x="1762026" y="0"/>
                </a:lnTo>
                <a:lnTo>
                  <a:pt x="1762026" y="1762025"/>
                </a:lnTo>
                <a:lnTo>
                  <a:pt x="0" y="176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15144" y="2011780"/>
            <a:ext cx="1201979" cy="1705293"/>
          </a:xfrm>
          <a:custGeom>
            <a:avLst/>
            <a:gdLst/>
            <a:ahLst/>
            <a:cxnLst/>
            <a:rect r="r" b="b" t="t" l="l"/>
            <a:pathLst>
              <a:path h="1705293" w="1201979">
                <a:moveTo>
                  <a:pt x="0" y="0"/>
                </a:moveTo>
                <a:lnTo>
                  <a:pt x="1201979" y="0"/>
                </a:lnTo>
                <a:lnTo>
                  <a:pt x="1201979" y="1705292"/>
                </a:lnTo>
                <a:lnTo>
                  <a:pt x="0" y="170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112" t="0" r="-405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4950" y="1849855"/>
            <a:ext cx="815344" cy="1534892"/>
          </a:xfrm>
          <a:custGeom>
            <a:avLst/>
            <a:gdLst/>
            <a:ahLst/>
            <a:cxnLst/>
            <a:rect r="r" b="b" t="t" l="l"/>
            <a:pathLst>
              <a:path h="1534892" w="815344">
                <a:moveTo>
                  <a:pt x="0" y="0"/>
                </a:moveTo>
                <a:lnTo>
                  <a:pt x="815344" y="0"/>
                </a:lnTo>
                <a:lnTo>
                  <a:pt x="815344" y="1534892"/>
                </a:lnTo>
                <a:lnTo>
                  <a:pt x="0" y="153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5100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93806"/>
            <a:ext cx="986722" cy="1049423"/>
          </a:xfrm>
          <a:custGeom>
            <a:avLst/>
            <a:gdLst/>
            <a:ahLst/>
            <a:cxnLst/>
            <a:rect r="r" b="b" t="t" l="l"/>
            <a:pathLst>
              <a:path h="1049423" w="986722">
                <a:moveTo>
                  <a:pt x="0" y="0"/>
                </a:moveTo>
                <a:lnTo>
                  <a:pt x="986722" y="0"/>
                </a:lnTo>
                <a:lnTo>
                  <a:pt x="986722" y="1049423"/>
                </a:lnTo>
                <a:lnTo>
                  <a:pt x="0" y="1049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9968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015144" y="51275"/>
            <a:ext cx="994756" cy="942531"/>
          </a:xfrm>
          <a:custGeom>
            <a:avLst/>
            <a:gdLst/>
            <a:ahLst/>
            <a:cxnLst/>
            <a:rect r="r" b="b" t="t" l="l"/>
            <a:pathLst>
              <a:path h="942531" w="994756">
                <a:moveTo>
                  <a:pt x="994756" y="0"/>
                </a:moveTo>
                <a:lnTo>
                  <a:pt x="0" y="0"/>
                </a:lnTo>
                <a:lnTo>
                  <a:pt x="0" y="942531"/>
                </a:lnTo>
                <a:lnTo>
                  <a:pt x="994756" y="942531"/>
                </a:lnTo>
                <a:lnTo>
                  <a:pt x="99475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0990" y="513015"/>
            <a:ext cx="1902973" cy="47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8"/>
              </a:lnSpc>
            </a:pPr>
            <a:r>
              <a:rPr lang="en-US" sz="1541" spc="-53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Méfiez-vous de la routine cognitive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333" y="24935"/>
            <a:ext cx="2064333" cy="32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sz="1663" spc="21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vous pouvez agir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659" y="83647"/>
            <a:ext cx="2158609" cy="123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"/>
              </a:lnSpc>
            </a:pPr>
            <a:r>
              <a:rPr lang="en-US" sz="1413" spc="12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Daniel Kahneman explique que </a:t>
            </a:r>
          </a:p>
          <a:p>
            <a:pPr algn="l">
              <a:lnSpc>
                <a:spcPts val="1640"/>
              </a:lnSpc>
            </a:pPr>
            <a:r>
              <a:rPr lang="en-US" sz="1413" spc="12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nous cherchons toujours nos clés</a:t>
            </a:r>
          </a:p>
          <a:p>
            <a:pPr algn="l">
              <a:lnSpc>
                <a:spcPts val="1640"/>
              </a:lnSpc>
            </a:pPr>
            <a:r>
              <a:rPr lang="en-US" sz="1413" spc="12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sous les lampadaires,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897803" y="93172"/>
            <a:ext cx="966083" cy="2102084"/>
          </a:xfrm>
          <a:custGeom>
            <a:avLst/>
            <a:gdLst/>
            <a:ahLst/>
            <a:cxnLst/>
            <a:rect r="r" b="b" t="t" l="l"/>
            <a:pathLst>
              <a:path h="2102084" w="966083">
                <a:moveTo>
                  <a:pt x="0" y="0"/>
                </a:moveTo>
                <a:lnTo>
                  <a:pt x="966083" y="0"/>
                </a:lnTo>
                <a:lnTo>
                  <a:pt x="966083" y="2102084"/>
                </a:lnTo>
                <a:lnTo>
                  <a:pt x="0" y="210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2983" y="1428837"/>
            <a:ext cx="951967" cy="411726"/>
          </a:xfrm>
          <a:custGeom>
            <a:avLst/>
            <a:gdLst/>
            <a:ahLst/>
            <a:cxnLst/>
            <a:rect r="r" b="b" t="t" l="l"/>
            <a:pathLst>
              <a:path h="411726" w="951967">
                <a:moveTo>
                  <a:pt x="0" y="0"/>
                </a:moveTo>
                <a:lnTo>
                  <a:pt x="951967" y="0"/>
                </a:lnTo>
                <a:lnTo>
                  <a:pt x="951967" y="411726"/>
                </a:lnTo>
                <a:lnTo>
                  <a:pt x="0" y="41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659" y="2254347"/>
            <a:ext cx="2858582" cy="61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40"/>
              </a:lnSpc>
            </a:pPr>
            <a:r>
              <a:rPr lang="en-US" sz="1413" spc="12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Parce que nous cherchons là où nous voyons quelque chose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95" y="93172"/>
            <a:ext cx="2262950" cy="47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8"/>
              </a:lnSpc>
            </a:pPr>
            <a:r>
              <a:rPr lang="en-US" sz="1645" spc="139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Pour le cerveau, </a:t>
            </a:r>
          </a:p>
          <a:p>
            <a:pPr algn="l">
              <a:lnSpc>
                <a:spcPts val="1908"/>
              </a:lnSpc>
            </a:pPr>
            <a:r>
              <a:rPr lang="en-US" sz="1645" spc="139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c’est pareil 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112182" y="14004"/>
            <a:ext cx="839456" cy="1826559"/>
          </a:xfrm>
          <a:custGeom>
            <a:avLst/>
            <a:gdLst/>
            <a:ahLst/>
            <a:cxnLst/>
            <a:rect r="r" b="b" t="t" l="l"/>
            <a:pathLst>
              <a:path h="1826559" w="839456">
                <a:moveTo>
                  <a:pt x="0" y="0"/>
                </a:moveTo>
                <a:lnTo>
                  <a:pt x="839456" y="0"/>
                </a:lnTo>
                <a:lnTo>
                  <a:pt x="839456" y="1826559"/>
                </a:lnTo>
                <a:lnTo>
                  <a:pt x="0" y="1826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2983" y="1428837"/>
            <a:ext cx="951967" cy="411726"/>
          </a:xfrm>
          <a:custGeom>
            <a:avLst/>
            <a:gdLst/>
            <a:ahLst/>
            <a:cxnLst/>
            <a:rect r="r" b="b" t="t" l="l"/>
            <a:pathLst>
              <a:path h="411726" w="951967">
                <a:moveTo>
                  <a:pt x="0" y="0"/>
                </a:moveTo>
                <a:lnTo>
                  <a:pt x="951967" y="0"/>
                </a:lnTo>
                <a:lnTo>
                  <a:pt x="951967" y="411726"/>
                </a:lnTo>
                <a:lnTo>
                  <a:pt x="0" y="41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15672" y="1917263"/>
            <a:ext cx="635966" cy="797404"/>
          </a:xfrm>
          <a:custGeom>
            <a:avLst/>
            <a:gdLst/>
            <a:ahLst/>
            <a:cxnLst/>
            <a:rect r="r" b="b" t="t" l="l"/>
            <a:pathLst>
              <a:path h="797404" w="635966">
                <a:moveTo>
                  <a:pt x="0" y="0"/>
                </a:moveTo>
                <a:lnTo>
                  <a:pt x="635966" y="0"/>
                </a:lnTo>
                <a:lnTo>
                  <a:pt x="635966" y="797404"/>
                </a:lnTo>
                <a:lnTo>
                  <a:pt x="0" y="797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895" y="612030"/>
            <a:ext cx="2068813" cy="81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"/>
              </a:lnSpc>
            </a:pPr>
            <a:r>
              <a:rPr lang="en-US" sz="1413" spc="12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Nous raisonnons selon les données que notre cerveau “éclaire”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895" y="1988400"/>
            <a:ext cx="2262950" cy="65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1"/>
              </a:lnSpc>
            </a:pPr>
            <a:r>
              <a:rPr lang="en-US" sz="1147" spc="97">
                <a:solidFill>
                  <a:srgbClr val="FFFFFF"/>
                </a:solidFill>
                <a:latin typeface="Playwrite US Trad"/>
                <a:ea typeface="Playwrite US Trad"/>
                <a:cs typeface="Playwrite US Trad"/>
                <a:sym typeface="Playwrite US Trad"/>
              </a:rPr>
              <a:t>“Une des caractéristiques de la machine associative est qu’elle ne représente que les idées activées”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967" y="2766754"/>
            <a:ext cx="1811192" cy="18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1"/>
              </a:lnSpc>
            </a:pPr>
            <a:r>
              <a:rPr lang="en-US" sz="1147" i="true" spc="-32">
                <a:solidFill>
                  <a:srgbClr val="FFFFFF"/>
                </a:solidFill>
                <a:latin typeface="Courier Prime Italics"/>
                <a:ea typeface="Courier Prime Italics"/>
                <a:cs typeface="Courier Prime Italics"/>
                <a:sym typeface="Courier Prime Italics"/>
              </a:rPr>
              <a:t>Système 1, système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371" y="2766754"/>
            <a:ext cx="1811192" cy="18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1"/>
              </a:lnSpc>
            </a:pPr>
            <a:r>
              <a:rPr lang="en-US" sz="1147" spc="-32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Kahneman -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683" y="1245361"/>
            <a:ext cx="1156190" cy="21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"/>
              </a:lnSpc>
            </a:pPr>
            <a:r>
              <a:rPr lang="en-US" sz="1413" spc="12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C’est même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44597" y="621555"/>
            <a:ext cx="1043558" cy="840539"/>
          </a:xfrm>
          <a:custGeom>
            <a:avLst/>
            <a:gdLst/>
            <a:ahLst/>
            <a:cxnLst/>
            <a:rect r="r" b="b" t="t" l="l"/>
            <a:pathLst>
              <a:path h="840539" w="1043558">
                <a:moveTo>
                  <a:pt x="0" y="0"/>
                </a:moveTo>
                <a:lnTo>
                  <a:pt x="1043559" y="0"/>
                </a:lnTo>
                <a:lnTo>
                  <a:pt x="1043559" y="840539"/>
                </a:lnTo>
                <a:lnTo>
                  <a:pt x="0" y="84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804" y="1850382"/>
            <a:ext cx="1054070" cy="965911"/>
          </a:xfrm>
          <a:custGeom>
            <a:avLst/>
            <a:gdLst/>
            <a:ahLst/>
            <a:cxnLst/>
            <a:rect r="r" b="b" t="t" l="l"/>
            <a:pathLst>
              <a:path h="965911" w="1054070">
                <a:moveTo>
                  <a:pt x="0" y="0"/>
                </a:moveTo>
                <a:lnTo>
                  <a:pt x="1054069" y="0"/>
                </a:lnTo>
                <a:lnTo>
                  <a:pt x="1054069" y="965911"/>
                </a:lnTo>
                <a:lnTo>
                  <a:pt x="0" y="965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84505" y="1850382"/>
            <a:ext cx="946593" cy="965911"/>
          </a:xfrm>
          <a:custGeom>
            <a:avLst/>
            <a:gdLst/>
            <a:ahLst/>
            <a:cxnLst/>
            <a:rect r="r" b="b" t="t" l="l"/>
            <a:pathLst>
              <a:path h="965911" w="946593">
                <a:moveTo>
                  <a:pt x="0" y="0"/>
                </a:moveTo>
                <a:lnTo>
                  <a:pt x="946593" y="0"/>
                </a:lnTo>
                <a:lnTo>
                  <a:pt x="946593" y="965911"/>
                </a:lnTo>
                <a:lnTo>
                  <a:pt x="0" y="965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0683" y="74879"/>
            <a:ext cx="2788533" cy="54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</a:pPr>
            <a:r>
              <a:rPr lang="en-US" sz="1823" spc="15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Et notre cerveau</a:t>
            </a:r>
          </a:p>
          <a:p>
            <a:pPr algn="ctr">
              <a:lnSpc>
                <a:spcPts val="2115"/>
              </a:lnSpc>
            </a:pPr>
            <a:r>
              <a:rPr lang="en-US" sz="1823" spc="15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n’éclaire pas tout 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88156" y="1245361"/>
            <a:ext cx="1033337" cy="21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"/>
              </a:lnSpc>
            </a:pPr>
            <a:r>
              <a:rPr lang="en-US" sz="1413" spc="12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plutôt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0990" y="1564141"/>
            <a:ext cx="910484" cy="21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"/>
              </a:lnSpc>
            </a:pPr>
            <a:r>
              <a:rPr lang="en-US" sz="1413" spc="12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La mine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1474" y="1564141"/>
            <a:ext cx="910484" cy="21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"/>
              </a:lnSpc>
            </a:pPr>
            <a:r>
              <a:rPr lang="en-US" sz="1413" spc="12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7926" y="1564141"/>
            <a:ext cx="1301974" cy="21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0"/>
              </a:lnSpc>
            </a:pPr>
            <a:r>
              <a:rPr lang="en-US" sz="1413" spc="12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Versailles 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584434">
            <a:off x="1314674" y="372601"/>
            <a:ext cx="1184458" cy="1927373"/>
          </a:xfrm>
          <a:custGeom>
            <a:avLst/>
            <a:gdLst/>
            <a:ahLst/>
            <a:cxnLst/>
            <a:rect r="r" b="b" t="t" l="l"/>
            <a:pathLst>
              <a:path h="1927373" w="1184458">
                <a:moveTo>
                  <a:pt x="0" y="0"/>
                </a:moveTo>
                <a:lnTo>
                  <a:pt x="1184458" y="0"/>
                </a:lnTo>
                <a:lnTo>
                  <a:pt x="1184458" y="1927373"/>
                </a:lnTo>
                <a:lnTo>
                  <a:pt x="0" y="1927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5040" y="1432870"/>
            <a:ext cx="951967" cy="411726"/>
          </a:xfrm>
          <a:custGeom>
            <a:avLst/>
            <a:gdLst/>
            <a:ahLst/>
            <a:cxnLst/>
            <a:rect r="r" b="b" t="t" l="l"/>
            <a:pathLst>
              <a:path h="411726" w="951967">
                <a:moveTo>
                  <a:pt x="0" y="0"/>
                </a:moveTo>
                <a:lnTo>
                  <a:pt x="951967" y="0"/>
                </a:lnTo>
                <a:lnTo>
                  <a:pt x="951967" y="411726"/>
                </a:lnTo>
                <a:lnTo>
                  <a:pt x="0" y="41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040" y="874932"/>
            <a:ext cx="1006017" cy="630018"/>
          </a:xfrm>
          <a:custGeom>
            <a:avLst/>
            <a:gdLst/>
            <a:ahLst/>
            <a:cxnLst/>
            <a:rect r="r" b="b" t="t" l="l"/>
            <a:pathLst>
              <a:path h="630018" w="1006017">
                <a:moveTo>
                  <a:pt x="0" y="0"/>
                </a:moveTo>
                <a:lnTo>
                  <a:pt x="1006016" y="0"/>
                </a:lnTo>
                <a:lnTo>
                  <a:pt x="1006016" y="630018"/>
                </a:lnTo>
                <a:lnTo>
                  <a:pt x="0" y="630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43003" y="1113459"/>
            <a:ext cx="364128" cy="638822"/>
          </a:xfrm>
          <a:custGeom>
            <a:avLst/>
            <a:gdLst/>
            <a:ahLst/>
            <a:cxnLst/>
            <a:rect r="r" b="b" t="t" l="l"/>
            <a:pathLst>
              <a:path h="638822" w="364128">
                <a:moveTo>
                  <a:pt x="0" y="0"/>
                </a:moveTo>
                <a:lnTo>
                  <a:pt x="364129" y="0"/>
                </a:lnTo>
                <a:lnTo>
                  <a:pt x="364129" y="638822"/>
                </a:lnTo>
                <a:lnTo>
                  <a:pt x="0" y="638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433" y="2128889"/>
            <a:ext cx="2735034" cy="75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4"/>
              </a:lnSpc>
            </a:pPr>
            <a:r>
              <a:rPr lang="en-US" sz="1727" spc="146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Avec les quelques informations dont nous disposons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303" y="93172"/>
            <a:ext cx="2841294" cy="80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6"/>
              </a:lnSpc>
            </a:pPr>
            <a:r>
              <a:rPr lang="en-US" sz="1867" spc="158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Nous raisonnons là où nous voyons quelque chose,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9DD47">
                <a:alpha val="100000"/>
              </a:srgbClr>
            </a:gs>
            <a:gs pos="100000">
              <a:srgbClr val="F9DD4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365" y="868747"/>
            <a:ext cx="2843171" cy="1351384"/>
          </a:xfrm>
          <a:custGeom>
            <a:avLst/>
            <a:gdLst/>
            <a:ahLst/>
            <a:cxnLst/>
            <a:rect r="r" b="b" t="t" l="l"/>
            <a:pathLst>
              <a:path h="1351384" w="2843171">
                <a:moveTo>
                  <a:pt x="0" y="0"/>
                </a:moveTo>
                <a:lnTo>
                  <a:pt x="2843170" y="0"/>
                </a:lnTo>
                <a:lnTo>
                  <a:pt x="2843170" y="1351383"/>
                </a:lnTo>
                <a:lnTo>
                  <a:pt x="0" y="135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64" t="-64285" r="0" b="-584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3003" y="1113459"/>
            <a:ext cx="364128" cy="638822"/>
          </a:xfrm>
          <a:custGeom>
            <a:avLst/>
            <a:gdLst/>
            <a:ahLst/>
            <a:cxnLst/>
            <a:rect r="r" b="b" t="t" l="l"/>
            <a:pathLst>
              <a:path h="638822" w="364128">
                <a:moveTo>
                  <a:pt x="0" y="0"/>
                </a:moveTo>
                <a:lnTo>
                  <a:pt x="364129" y="0"/>
                </a:lnTo>
                <a:lnTo>
                  <a:pt x="364129" y="638822"/>
                </a:lnTo>
                <a:lnTo>
                  <a:pt x="0" y="638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42533">
            <a:off x="1753816" y="1903047"/>
            <a:ext cx="485770" cy="391652"/>
          </a:xfrm>
          <a:custGeom>
            <a:avLst/>
            <a:gdLst/>
            <a:ahLst/>
            <a:cxnLst/>
            <a:rect r="r" b="b" t="t" l="l"/>
            <a:pathLst>
              <a:path h="391652" w="485770">
                <a:moveTo>
                  <a:pt x="0" y="0"/>
                </a:moveTo>
                <a:lnTo>
                  <a:pt x="485770" y="0"/>
                </a:lnTo>
                <a:lnTo>
                  <a:pt x="485770" y="391652"/>
                </a:lnTo>
                <a:lnTo>
                  <a:pt x="0" y="391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829607">
            <a:off x="1293672" y="1914564"/>
            <a:ext cx="264950" cy="529900"/>
          </a:xfrm>
          <a:custGeom>
            <a:avLst/>
            <a:gdLst/>
            <a:ahLst/>
            <a:cxnLst/>
            <a:rect r="r" b="b" t="t" l="l"/>
            <a:pathLst>
              <a:path h="529900" w="264950">
                <a:moveTo>
                  <a:pt x="0" y="0"/>
                </a:moveTo>
                <a:lnTo>
                  <a:pt x="264950" y="0"/>
                </a:lnTo>
                <a:lnTo>
                  <a:pt x="264950" y="529900"/>
                </a:lnTo>
                <a:lnTo>
                  <a:pt x="0" y="529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636109">
            <a:off x="2638585" y="1973633"/>
            <a:ext cx="196437" cy="411762"/>
          </a:xfrm>
          <a:custGeom>
            <a:avLst/>
            <a:gdLst/>
            <a:ahLst/>
            <a:cxnLst/>
            <a:rect r="r" b="b" t="t" l="l"/>
            <a:pathLst>
              <a:path h="411762" w="196437">
                <a:moveTo>
                  <a:pt x="0" y="0"/>
                </a:moveTo>
                <a:lnTo>
                  <a:pt x="196437" y="0"/>
                </a:lnTo>
                <a:lnTo>
                  <a:pt x="196437" y="411762"/>
                </a:lnTo>
                <a:lnTo>
                  <a:pt x="0" y="411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466" y="111109"/>
            <a:ext cx="2784968" cy="50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3"/>
              </a:lnSpc>
            </a:pPr>
            <a:r>
              <a:rPr lang="en-US" sz="1744" spc="-61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Mais raisonner sur des données partielles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446856"/>
            <a:ext cx="3009900" cy="50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720" spc="-60">
                <a:solidFill>
                  <a:srgbClr val="000000"/>
                </a:solidFill>
                <a:latin typeface="Lovelo"/>
                <a:ea typeface="Lovelo"/>
                <a:cs typeface="Lovelo"/>
                <a:sym typeface="Lovelo"/>
              </a:rPr>
              <a:t>Est dangereux, car on ne perçoit que certaines clés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6968" y="704992"/>
            <a:ext cx="2009497" cy="1599916"/>
          </a:xfrm>
          <a:custGeom>
            <a:avLst/>
            <a:gdLst/>
            <a:ahLst/>
            <a:cxnLst/>
            <a:rect r="r" b="b" t="t" l="l"/>
            <a:pathLst>
              <a:path h="1599916" w="2009497">
                <a:moveTo>
                  <a:pt x="0" y="0"/>
                </a:moveTo>
                <a:lnTo>
                  <a:pt x="2009497" y="0"/>
                </a:lnTo>
                <a:lnTo>
                  <a:pt x="2009497" y="1599916"/>
                </a:lnTo>
                <a:lnTo>
                  <a:pt x="0" y="1599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80" t="0" r="-1912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8118" y="735871"/>
            <a:ext cx="1371928" cy="1599916"/>
          </a:xfrm>
          <a:custGeom>
            <a:avLst/>
            <a:gdLst/>
            <a:ahLst/>
            <a:cxnLst/>
            <a:rect r="r" b="b" t="t" l="l"/>
            <a:pathLst>
              <a:path h="1599916" w="1371928">
                <a:moveTo>
                  <a:pt x="1371928" y="0"/>
                </a:moveTo>
                <a:lnTo>
                  <a:pt x="0" y="0"/>
                </a:lnTo>
                <a:lnTo>
                  <a:pt x="0" y="1599916"/>
                </a:lnTo>
                <a:lnTo>
                  <a:pt x="1371928" y="1599916"/>
                </a:lnTo>
                <a:lnTo>
                  <a:pt x="13719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118" y="101963"/>
            <a:ext cx="2913665" cy="52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1"/>
              </a:lnSpc>
            </a:pPr>
            <a:r>
              <a:rPr lang="en-US" sz="179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Bertrand Russell nous explique pourquoi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118" y="2448125"/>
            <a:ext cx="2913665" cy="52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1"/>
              </a:lnSpc>
            </a:pPr>
            <a:r>
              <a:rPr lang="en-US" sz="1794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Avec l’exemple de la dinde inductiviste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768" y="91589"/>
            <a:ext cx="2937132" cy="285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6"/>
              </a:lnSpc>
            </a:pPr>
            <a:r>
              <a:rPr lang="en-US" sz="1481" spc="-112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“Le matin de son arrivée à la ferme, une dinde s’aperçut qu’on la nourrissait à 9h00 du matin.”</a:t>
            </a:r>
          </a:p>
          <a:p>
            <a:pPr algn="l">
              <a:lnSpc>
                <a:spcPts val="1926"/>
              </a:lnSpc>
            </a:pPr>
          </a:p>
          <a:p>
            <a:pPr algn="l">
              <a:lnSpc>
                <a:spcPts val="1926"/>
              </a:lnSpc>
            </a:pPr>
          </a:p>
          <a:p>
            <a:pPr algn="l">
              <a:lnSpc>
                <a:spcPts val="1926"/>
              </a:lnSpc>
            </a:pPr>
          </a:p>
          <a:p>
            <a:pPr algn="l">
              <a:lnSpc>
                <a:spcPts val="1926"/>
              </a:lnSpc>
            </a:pPr>
          </a:p>
          <a:p>
            <a:pPr algn="l">
              <a:lnSpc>
                <a:spcPts val="1926"/>
              </a:lnSpc>
            </a:pPr>
          </a:p>
          <a:p>
            <a:pPr algn="l">
              <a:lnSpc>
                <a:spcPts val="1926"/>
              </a:lnSpc>
            </a:pPr>
            <a:r>
              <a:rPr lang="en-US" sz="1481" spc="-112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“Toutefois, en</a:t>
            </a:r>
          </a:p>
          <a:p>
            <a:pPr algn="l">
              <a:lnSpc>
                <a:spcPts val="1926"/>
              </a:lnSpc>
            </a:pPr>
            <a:r>
              <a:rPr lang="en-US" sz="1481" spc="-112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bonne inductiviste, elle n’en conclut rien immédiatement.”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17211" y="1739376"/>
            <a:ext cx="734075" cy="344098"/>
          </a:xfrm>
          <a:custGeom>
            <a:avLst/>
            <a:gdLst/>
            <a:ahLst/>
            <a:cxnLst/>
            <a:rect r="r" b="b" t="t" l="l"/>
            <a:pathLst>
              <a:path h="344098" w="734075">
                <a:moveTo>
                  <a:pt x="0" y="0"/>
                </a:moveTo>
                <a:lnTo>
                  <a:pt x="734075" y="0"/>
                </a:lnTo>
                <a:lnTo>
                  <a:pt x="734075" y="344097"/>
                </a:lnTo>
                <a:lnTo>
                  <a:pt x="0" y="34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852" y="1361733"/>
            <a:ext cx="656583" cy="286434"/>
          </a:xfrm>
          <a:custGeom>
            <a:avLst/>
            <a:gdLst/>
            <a:ahLst/>
            <a:cxnLst/>
            <a:rect r="r" b="b" t="t" l="l"/>
            <a:pathLst>
              <a:path h="286434" w="656583">
                <a:moveTo>
                  <a:pt x="0" y="0"/>
                </a:moveTo>
                <a:lnTo>
                  <a:pt x="656583" y="0"/>
                </a:lnTo>
                <a:lnTo>
                  <a:pt x="656583" y="286434"/>
                </a:lnTo>
                <a:lnTo>
                  <a:pt x="0" y="286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6913" y="834652"/>
            <a:ext cx="1603660" cy="1490068"/>
          </a:xfrm>
          <a:custGeom>
            <a:avLst/>
            <a:gdLst/>
            <a:ahLst/>
            <a:cxnLst/>
            <a:rect r="r" b="b" t="t" l="l"/>
            <a:pathLst>
              <a:path h="1490068" w="1603660">
                <a:moveTo>
                  <a:pt x="0" y="0"/>
                </a:moveTo>
                <a:lnTo>
                  <a:pt x="1603660" y="0"/>
                </a:lnTo>
                <a:lnTo>
                  <a:pt x="1603660" y="1490068"/>
                </a:lnTo>
                <a:lnTo>
                  <a:pt x="0" y="1490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315" y="109140"/>
            <a:ext cx="2775271" cy="251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8"/>
              </a:lnSpc>
            </a:pPr>
            <a:r>
              <a:rPr lang="en-US" sz="1576" spc="-11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“Elle attendit d’avoir observé de nombreuses fois qu’elle était nourrie à 9h00 du matin. </a:t>
            </a:r>
          </a:p>
          <a:p>
            <a:pPr algn="l">
              <a:lnSpc>
                <a:spcPts val="2048"/>
              </a:lnSpc>
            </a:pPr>
            <a:r>
              <a:rPr lang="en-US" sz="1576" spc="-11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Elle recueillit </a:t>
            </a:r>
          </a:p>
          <a:p>
            <a:pPr algn="l">
              <a:lnSpc>
                <a:spcPts val="2048"/>
              </a:lnSpc>
            </a:pPr>
            <a:r>
              <a:rPr lang="en-US" sz="1576" spc="-11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ces données </a:t>
            </a:r>
          </a:p>
          <a:p>
            <a:pPr algn="l">
              <a:lnSpc>
                <a:spcPts val="2048"/>
              </a:lnSpc>
            </a:pPr>
            <a:r>
              <a:rPr lang="en-US" sz="1576" spc="-11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dans des </a:t>
            </a:r>
          </a:p>
          <a:p>
            <a:pPr algn="l">
              <a:lnSpc>
                <a:spcPts val="2048"/>
              </a:lnSpc>
            </a:pPr>
            <a:r>
              <a:rPr lang="en-US" sz="1576" spc="-11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circonstances </a:t>
            </a:r>
          </a:p>
          <a:p>
            <a:pPr algn="l">
              <a:lnSpc>
                <a:spcPts val="2048"/>
              </a:lnSpc>
            </a:pPr>
            <a:r>
              <a:rPr lang="en-US" sz="1576" spc="-11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fort </a:t>
            </a:r>
          </a:p>
          <a:p>
            <a:pPr algn="l">
              <a:lnSpc>
                <a:spcPts val="2048"/>
              </a:lnSpc>
            </a:pPr>
            <a:r>
              <a:rPr lang="en-US" sz="1576" spc="-11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différentes.”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97817" y="924403"/>
            <a:ext cx="2085497" cy="2085497"/>
            <a:chOff x="0" y="0"/>
            <a:chExt cx="2780663" cy="278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80663" cy="2780663"/>
            </a:xfrm>
            <a:custGeom>
              <a:avLst/>
              <a:gdLst/>
              <a:ahLst/>
              <a:cxnLst/>
              <a:rect r="r" b="b" t="t" l="l"/>
              <a:pathLst>
                <a:path h="2780663" w="2780663">
                  <a:moveTo>
                    <a:pt x="0" y="0"/>
                  </a:moveTo>
                  <a:lnTo>
                    <a:pt x="2780663" y="0"/>
                  </a:lnTo>
                  <a:lnTo>
                    <a:pt x="2780663" y="2780663"/>
                  </a:lnTo>
                  <a:lnTo>
                    <a:pt x="0" y="2780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13640" y="1491627"/>
              <a:ext cx="787730" cy="344632"/>
            </a:xfrm>
            <a:custGeom>
              <a:avLst/>
              <a:gdLst/>
              <a:ahLst/>
              <a:cxnLst/>
              <a:rect r="r" b="b" t="t" l="l"/>
              <a:pathLst>
                <a:path h="344632" w="787730">
                  <a:moveTo>
                    <a:pt x="0" y="0"/>
                  </a:moveTo>
                  <a:lnTo>
                    <a:pt x="787730" y="0"/>
                  </a:lnTo>
                  <a:lnTo>
                    <a:pt x="787730" y="344632"/>
                  </a:lnTo>
                  <a:lnTo>
                    <a:pt x="0" y="344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68471" y="1875238"/>
              <a:ext cx="393865" cy="171824"/>
            </a:xfrm>
            <a:custGeom>
              <a:avLst/>
              <a:gdLst/>
              <a:ahLst/>
              <a:cxnLst/>
              <a:rect r="r" b="b" t="t" l="l"/>
              <a:pathLst>
                <a:path h="171824" w="393865">
                  <a:moveTo>
                    <a:pt x="0" y="0"/>
                  </a:moveTo>
                  <a:lnTo>
                    <a:pt x="393865" y="0"/>
                  </a:lnTo>
                  <a:lnTo>
                    <a:pt x="393865" y="171824"/>
                  </a:lnTo>
                  <a:lnTo>
                    <a:pt x="0" y="17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468471" y="2074445"/>
              <a:ext cx="393865" cy="171824"/>
            </a:xfrm>
            <a:custGeom>
              <a:avLst/>
              <a:gdLst/>
              <a:ahLst/>
              <a:cxnLst/>
              <a:rect r="r" b="b" t="t" l="l"/>
              <a:pathLst>
                <a:path h="171824" w="393865">
                  <a:moveTo>
                    <a:pt x="0" y="0"/>
                  </a:moveTo>
                  <a:lnTo>
                    <a:pt x="393865" y="0"/>
                  </a:lnTo>
                  <a:lnTo>
                    <a:pt x="393865" y="171824"/>
                  </a:lnTo>
                  <a:lnTo>
                    <a:pt x="0" y="17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68471" y="2273653"/>
              <a:ext cx="393865" cy="171824"/>
            </a:xfrm>
            <a:custGeom>
              <a:avLst/>
              <a:gdLst/>
              <a:ahLst/>
              <a:cxnLst/>
              <a:rect r="r" b="b" t="t" l="l"/>
              <a:pathLst>
                <a:path h="171824" w="393865">
                  <a:moveTo>
                    <a:pt x="0" y="0"/>
                  </a:moveTo>
                  <a:lnTo>
                    <a:pt x="393865" y="0"/>
                  </a:lnTo>
                  <a:lnTo>
                    <a:pt x="393865" y="171823"/>
                  </a:lnTo>
                  <a:lnTo>
                    <a:pt x="0" y="171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468471" y="2476891"/>
              <a:ext cx="393865" cy="171824"/>
            </a:xfrm>
            <a:custGeom>
              <a:avLst/>
              <a:gdLst/>
              <a:ahLst/>
              <a:cxnLst/>
              <a:rect r="r" b="b" t="t" l="l"/>
              <a:pathLst>
                <a:path h="171824" w="393865">
                  <a:moveTo>
                    <a:pt x="0" y="0"/>
                  </a:moveTo>
                  <a:lnTo>
                    <a:pt x="393865" y="0"/>
                  </a:lnTo>
                  <a:lnTo>
                    <a:pt x="393865" y="171823"/>
                  </a:lnTo>
                  <a:lnTo>
                    <a:pt x="0" y="171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07505" y="1875238"/>
              <a:ext cx="393865" cy="171824"/>
            </a:xfrm>
            <a:custGeom>
              <a:avLst/>
              <a:gdLst/>
              <a:ahLst/>
              <a:cxnLst/>
              <a:rect r="r" b="b" t="t" l="l"/>
              <a:pathLst>
                <a:path h="171824" w="393865">
                  <a:moveTo>
                    <a:pt x="0" y="0"/>
                  </a:moveTo>
                  <a:lnTo>
                    <a:pt x="393865" y="0"/>
                  </a:lnTo>
                  <a:lnTo>
                    <a:pt x="393865" y="171824"/>
                  </a:lnTo>
                  <a:lnTo>
                    <a:pt x="0" y="17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07505" y="2074445"/>
              <a:ext cx="393865" cy="171824"/>
            </a:xfrm>
            <a:custGeom>
              <a:avLst/>
              <a:gdLst/>
              <a:ahLst/>
              <a:cxnLst/>
              <a:rect r="r" b="b" t="t" l="l"/>
              <a:pathLst>
                <a:path h="171824" w="393865">
                  <a:moveTo>
                    <a:pt x="0" y="0"/>
                  </a:moveTo>
                  <a:lnTo>
                    <a:pt x="393865" y="0"/>
                  </a:lnTo>
                  <a:lnTo>
                    <a:pt x="393865" y="171824"/>
                  </a:lnTo>
                  <a:lnTo>
                    <a:pt x="0" y="17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07505" y="2273653"/>
              <a:ext cx="393865" cy="171824"/>
            </a:xfrm>
            <a:custGeom>
              <a:avLst/>
              <a:gdLst/>
              <a:ahLst/>
              <a:cxnLst/>
              <a:rect r="r" b="b" t="t" l="l"/>
              <a:pathLst>
                <a:path h="171824" w="393865">
                  <a:moveTo>
                    <a:pt x="0" y="0"/>
                  </a:moveTo>
                  <a:lnTo>
                    <a:pt x="393865" y="0"/>
                  </a:lnTo>
                  <a:lnTo>
                    <a:pt x="393865" y="171823"/>
                  </a:lnTo>
                  <a:lnTo>
                    <a:pt x="0" y="171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07505" y="2476891"/>
              <a:ext cx="393865" cy="171824"/>
            </a:xfrm>
            <a:custGeom>
              <a:avLst/>
              <a:gdLst/>
              <a:ahLst/>
              <a:cxnLst/>
              <a:rect r="r" b="b" t="t" l="l"/>
              <a:pathLst>
                <a:path h="171824" w="393865">
                  <a:moveTo>
                    <a:pt x="0" y="0"/>
                  </a:moveTo>
                  <a:lnTo>
                    <a:pt x="393865" y="0"/>
                  </a:lnTo>
                  <a:lnTo>
                    <a:pt x="393865" y="171823"/>
                  </a:lnTo>
                  <a:lnTo>
                    <a:pt x="0" y="171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DAGZopCGuwc</dc:identifier>
  <dcterms:modified xsi:type="dcterms:W3CDTF">2011-08-01T06:04:30Z</dcterms:modified>
  <cp:revision>1</cp:revision>
  <dc:title>Heuristiques limitées</dc:title>
</cp:coreProperties>
</file>